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3" r:id="rId2"/>
    <p:sldId id="284" r:id="rId3"/>
    <p:sldId id="256" r:id="rId4"/>
    <p:sldId id="258" r:id="rId5"/>
    <p:sldId id="259" r:id="rId6"/>
    <p:sldId id="281" r:id="rId7"/>
    <p:sldId id="260" r:id="rId8"/>
    <p:sldId id="261" r:id="rId9"/>
    <p:sldId id="262" r:id="rId10"/>
    <p:sldId id="276" r:id="rId11"/>
    <p:sldId id="263" r:id="rId12"/>
    <p:sldId id="275" r:id="rId13"/>
    <p:sldId id="274" r:id="rId14"/>
    <p:sldId id="265" r:id="rId15"/>
    <p:sldId id="266" r:id="rId16"/>
    <p:sldId id="267" r:id="rId17"/>
    <p:sldId id="268" r:id="rId18"/>
    <p:sldId id="269" r:id="rId19"/>
    <p:sldId id="270" r:id="rId20"/>
    <p:sldId id="278" r:id="rId21"/>
    <p:sldId id="279" r:id="rId22"/>
    <p:sldId id="280" r:id="rId23"/>
    <p:sldId id="271" r:id="rId24"/>
    <p:sldId id="272" r:id="rId25"/>
    <p:sldId id="264" r:id="rId26"/>
    <p:sldId id="273" r:id="rId27"/>
    <p:sldId id="282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8009-860B-416E-AEA1-9F5454D966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B3A47-2AEC-4EB0-97C8-FA45C3474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3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9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3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2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3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5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7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4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2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2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432C-37EC-4B12-A49C-8145584655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21562-CD4F-4B47-9FB4-BCF06B4D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4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che.edu/wu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crsd.us/students--parent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student.org/" TargetMode="External"/><Relationship Id="rId2" Type="http://schemas.openxmlformats.org/officeDocument/2006/relationships/hyperlink" Target="http://www.sat.collegeboar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reercruising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areercruising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sd.u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sd.us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afsa.ed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cpe.alaska.gov/STUDENT-PARENT/Grants_Scholarships/Alaska_Student_Aid_Portal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Topics </a:t>
            </a:r>
            <a:r>
              <a:rPr lang="en-US" dirty="0"/>
              <a:t>T</a:t>
            </a:r>
            <a:r>
              <a:rPr lang="en-US" dirty="0" smtClean="0"/>
              <a:t>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Alaska Performance Scholarship</a:t>
            </a:r>
          </a:p>
          <a:p>
            <a:r>
              <a:rPr lang="en-US" dirty="0" smtClean="0"/>
              <a:t>Alaska Commission on Postsecondary Ed.</a:t>
            </a:r>
          </a:p>
          <a:p>
            <a:r>
              <a:rPr lang="en-US" dirty="0" smtClean="0"/>
              <a:t>Alaska Teacher Loan/Scholarship</a:t>
            </a:r>
          </a:p>
          <a:p>
            <a:r>
              <a:rPr lang="en-US" dirty="0" smtClean="0"/>
              <a:t>Winn-Brindle Memorial Ed. Loan</a:t>
            </a:r>
          </a:p>
          <a:p>
            <a:r>
              <a:rPr lang="en-US" dirty="0" smtClean="0"/>
              <a:t>TEACH Grant</a:t>
            </a:r>
          </a:p>
          <a:p>
            <a:r>
              <a:rPr lang="en-US" dirty="0" smtClean="0"/>
              <a:t>Western Undergraduate Exchange</a:t>
            </a:r>
          </a:p>
          <a:p>
            <a:r>
              <a:rPr lang="en-US" dirty="0" smtClean="0"/>
              <a:t>UA Scholars Program</a:t>
            </a:r>
          </a:p>
          <a:p>
            <a:r>
              <a:rPr lang="en-US" dirty="0" smtClean="0"/>
              <a:t>CRSD Graduation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6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Alaska Commission on Postsecondary Education</a:t>
            </a:r>
          </a:p>
          <a:p>
            <a:r>
              <a:rPr lang="en-US" dirty="0" smtClean="0"/>
              <a:t>Provides information on education and  training beyond high school</a:t>
            </a:r>
          </a:p>
          <a:p>
            <a:r>
              <a:rPr lang="en-US" dirty="0"/>
              <a:t>http://acpe.alaska.gov/</a:t>
            </a:r>
          </a:p>
        </p:txBody>
      </p:sp>
    </p:spTree>
    <p:extLst>
      <p:ext uri="{BB962C8B-B14F-4D97-AF65-F5344CB8AC3E}">
        <p14:creationId xmlns:p14="http://schemas.microsoft.com/office/powerpoint/2010/main" val="350306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Alaska Teacher Loan/Scholarship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students interested in becoming teachers</a:t>
            </a:r>
          </a:p>
          <a:p>
            <a:r>
              <a:rPr lang="en-US" dirty="0" smtClean="0"/>
              <a:t>Starts as a loan-up to $7500 per year</a:t>
            </a:r>
          </a:p>
          <a:p>
            <a:r>
              <a:rPr lang="en-US" dirty="0" smtClean="0"/>
              <a:t>Forgiveness Benefits: Teach in a rural district in Alaska for up to 5 years and receive 100% forgiveness</a:t>
            </a:r>
          </a:p>
          <a:p>
            <a:r>
              <a:rPr lang="en-US" dirty="0" smtClean="0"/>
              <a:t>Copper River School District receives 4 nomination slots each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81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Winn-Brindle Memorial  Education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Winn Brindle Loan provides funding to cover educational expenses for students enrolled in a fisheries-related field. Borrowers may be eligible for up to 50% forgiveness of their loan debt when they return to Alaska and work in a qualifying fisheries-related field. </a:t>
            </a:r>
          </a:p>
        </p:txBody>
      </p:sp>
      <p:pic>
        <p:nvPicPr>
          <p:cNvPr id="1027" name="Picture 3" descr="C:\Users\jlorence\AppData\Local\Microsoft\Windows\Temporary Internet Files\Content.IE5\WJ5A889R\MP90041405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648200"/>
            <a:ext cx="3124200" cy="208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697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TEACH Grant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federal grant</a:t>
            </a:r>
          </a:p>
          <a:p>
            <a:r>
              <a:rPr lang="en-US" dirty="0" smtClean="0"/>
              <a:t>Can receive up to $4000/year</a:t>
            </a:r>
          </a:p>
          <a:p>
            <a:r>
              <a:rPr lang="en-US" dirty="0" smtClean="0"/>
              <a:t>Must teach at least 4 years in a low-income student school</a:t>
            </a:r>
          </a:p>
          <a:p>
            <a:r>
              <a:rPr lang="en-US" dirty="0" smtClean="0"/>
              <a:t>Must teach in a high need field (math, science, reading, special education, more)</a:t>
            </a:r>
          </a:p>
          <a:p>
            <a:r>
              <a:rPr lang="en-US" dirty="0"/>
              <a:t>https://teach-ats.ed.go</a:t>
            </a:r>
          </a:p>
        </p:txBody>
      </p:sp>
    </p:spTree>
    <p:extLst>
      <p:ext uri="{BB962C8B-B14F-4D97-AF65-F5344CB8AC3E}">
        <p14:creationId xmlns:p14="http://schemas.microsoft.com/office/powerpoint/2010/main" val="1798675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Western Undergraduate Exchange Program</a:t>
            </a:r>
          </a:p>
          <a:p>
            <a:r>
              <a:rPr lang="en-US" dirty="0" smtClean="0">
                <a:hlinkClick r:id="rId2"/>
              </a:rPr>
              <a:t>www.wiche.edu/wue</a:t>
            </a:r>
            <a:endParaRPr lang="en-US" dirty="0" smtClean="0"/>
          </a:p>
          <a:p>
            <a:r>
              <a:rPr lang="en-US" dirty="0" smtClean="0"/>
              <a:t>15 western states that allow a student to attend at 150% the cost of in-state tuition</a:t>
            </a:r>
          </a:p>
          <a:p>
            <a:r>
              <a:rPr lang="en-US" dirty="0" smtClean="0"/>
              <a:t>Check that your intended major qualifies</a:t>
            </a:r>
          </a:p>
          <a:p>
            <a:r>
              <a:rPr lang="en-US" dirty="0" smtClean="0"/>
              <a:t>Apply early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97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UA SCHOLARS PROGRAM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 </a:t>
            </a:r>
            <a:r>
              <a:rPr lang="en-US" dirty="0" smtClean="0"/>
              <a:t>An </a:t>
            </a:r>
            <a:r>
              <a:rPr lang="en-US" dirty="0"/>
              <a:t>award given to the top 10% of the graduating class</a:t>
            </a:r>
          </a:p>
          <a:p>
            <a:pPr lvl="0"/>
            <a:r>
              <a:rPr lang="en-US" dirty="0"/>
              <a:t>Determined by class rank at the end of the junior year</a:t>
            </a:r>
          </a:p>
          <a:p>
            <a:pPr lvl="0"/>
            <a:r>
              <a:rPr lang="en-US" dirty="0"/>
              <a:t>If a student receives the award but chooses to go out of state—it cannot be awarded to another student</a:t>
            </a:r>
          </a:p>
          <a:p>
            <a:pPr lvl="0"/>
            <a:r>
              <a:rPr lang="en-US" dirty="0"/>
              <a:t>If a student is not in the top 10%, but moves up to the top 10% at the end of the senior year, we can file a “Reconsideration of Eligibility”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27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 Scholars Tie-Breaking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1-Number </a:t>
            </a:r>
            <a:r>
              <a:rPr lang="en-US" dirty="0"/>
              <a:t>of +1 courses taken (rigor)</a:t>
            </a:r>
          </a:p>
          <a:p>
            <a:r>
              <a:rPr lang="en-US" dirty="0" smtClean="0"/>
              <a:t>2-Core </a:t>
            </a:r>
            <a:r>
              <a:rPr lang="en-US" dirty="0"/>
              <a:t>course GPA </a:t>
            </a:r>
            <a:r>
              <a:rPr lang="en-US" dirty="0" err="1" smtClean="0"/>
              <a:t>calcuation</a:t>
            </a:r>
            <a:r>
              <a:rPr lang="en-US" dirty="0" smtClean="0"/>
              <a:t> (English, Math, Science, Social Studies)</a:t>
            </a:r>
            <a:endParaRPr lang="en-US" dirty="0"/>
          </a:p>
          <a:p>
            <a:r>
              <a:rPr lang="en-US" dirty="0"/>
              <a:t>3-HSGQE scores </a:t>
            </a:r>
            <a:r>
              <a:rPr lang="en-US" dirty="0" smtClean="0"/>
              <a:t>(sum total </a:t>
            </a:r>
            <a:r>
              <a:rPr lang="en-US" dirty="0"/>
              <a:t>of all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25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CRSD Graduation </a:t>
            </a:r>
            <a:r>
              <a:rPr lang="en-US" dirty="0" smtClean="0"/>
              <a:t>Requirements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://www.crsd.us/students--parents.html</a:t>
            </a:r>
            <a:endParaRPr lang="en-US" dirty="0"/>
          </a:p>
          <a:p>
            <a:r>
              <a:rPr lang="en-US" dirty="0"/>
              <a:t>Page 7</a:t>
            </a:r>
          </a:p>
          <a:p>
            <a:endParaRPr lang="en-US" dirty="0"/>
          </a:p>
        </p:txBody>
      </p:sp>
      <p:pic>
        <p:nvPicPr>
          <p:cNvPr id="3074" name="Picture 2" descr="C:\Users\jlorence\AppData\Local\Microsoft\Windows\Temporary Internet Files\Content.IE5\WJ5A889R\MC9003055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3505201"/>
            <a:ext cx="241738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388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College Testing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PSAT-can be taken in sophomore year, but highly encourage in junior year; given every October.  Cost is approximately $14.  Register at your school office.</a:t>
            </a:r>
          </a:p>
          <a:p>
            <a:r>
              <a:rPr lang="en-US" dirty="0"/>
              <a:t> </a:t>
            </a:r>
            <a:r>
              <a:rPr lang="en-US" dirty="0" smtClean="0"/>
              <a:t>SAT-typically </a:t>
            </a:r>
            <a:r>
              <a:rPr lang="en-US" dirty="0"/>
              <a:t>taken in the spring of your junior year, but can be taken earlier.  Cost is approximately $50.  Register online at </a:t>
            </a:r>
            <a:r>
              <a:rPr lang="en-US" u="sng" dirty="0">
                <a:hlinkClick r:id="rId2"/>
              </a:rPr>
              <a:t>www.sat.collegeboard.org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ACT- </a:t>
            </a:r>
            <a:r>
              <a:rPr lang="en-US" dirty="0"/>
              <a:t>typically taken in the spring of your junior year, but can be taken earlier.  Take as the ACT, or ACT Plus Writing.  Cost is approximately $35 for the regular ACT, and about $50 with writing.  Register online at </a:t>
            </a:r>
            <a:r>
              <a:rPr lang="en-US" u="sng" dirty="0">
                <a:hlinkClick r:id="rId3"/>
              </a:rPr>
              <a:t>www.actstudent.org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Preparation</a:t>
            </a:r>
            <a:r>
              <a:rPr lang="en-US" dirty="0"/>
              <a:t>: </a:t>
            </a:r>
            <a:r>
              <a:rPr lang="en-US" u="sng" dirty="0">
                <a:hlinkClick r:id="rId4"/>
              </a:rPr>
              <a:t>www.careercruising.com</a:t>
            </a:r>
            <a:r>
              <a:rPr lang="en-US" dirty="0"/>
              <a:t>; Method Test Prep is an online resource that can help you prepare for these tests!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10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Credit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1200" dirty="0"/>
          </a:p>
          <a:p>
            <a:pPr lvl="0"/>
            <a:r>
              <a:rPr lang="en-US" dirty="0"/>
              <a:t>CRSD courses: </a:t>
            </a:r>
            <a:endParaRPr lang="en-US" sz="1600" dirty="0"/>
          </a:p>
          <a:p>
            <a:pPr lvl="1"/>
            <a:r>
              <a:rPr lang="en-US" dirty="0"/>
              <a:t>Trigonometry=PWSCC Math 107 and 108; a total of 7 college credits</a:t>
            </a:r>
            <a:endParaRPr lang="en-US" sz="1800" dirty="0"/>
          </a:p>
          <a:p>
            <a:pPr lvl="1"/>
            <a:r>
              <a:rPr lang="en-US" dirty="0"/>
              <a:t>AP English may result in college credit depending upon your AP exam score (usually 3 or higher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Future Educators of Alaska-may earn 3 credits as a teacher aide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dirty="0"/>
              <a:t> </a:t>
            </a:r>
            <a:r>
              <a:rPr lang="en-US" dirty="0" smtClean="0"/>
              <a:t>Courses </a:t>
            </a:r>
            <a:r>
              <a:rPr lang="en-US" dirty="0"/>
              <a:t>outside of the CRSD</a:t>
            </a:r>
            <a:endParaRPr lang="en-US" sz="1600" dirty="0"/>
          </a:p>
          <a:p>
            <a:pPr lvl="1"/>
            <a:r>
              <a:rPr lang="en-US" dirty="0"/>
              <a:t>Must request approval for credit to be granted within the CRSD (ex. PWSCC college English)</a:t>
            </a:r>
            <a:endParaRPr lang="en-US" sz="1800" dirty="0"/>
          </a:p>
          <a:p>
            <a:r>
              <a:rPr lang="en-US" dirty="0"/>
              <a:t> </a:t>
            </a:r>
            <a:r>
              <a:rPr lang="en-US" sz="3300" dirty="0" smtClean="0"/>
              <a:t>Correspondence/online coursework</a:t>
            </a:r>
          </a:p>
          <a:p>
            <a:pPr marL="0" indent="0">
              <a:buNone/>
            </a:pPr>
            <a:r>
              <a:rPr lang="en-US" sz="3300" dirty="0"/>
              <a:t>	</a:t>
            </a:r>
            <a:r>
              <a:rPr lang="en-US" sz="2800" dirty="0" smtClean="0"/>
              <a:t>-Follow </a:t>
            </a:r>
            <a:r>
              <a:rPr lang="en-US" sz="2800" dirty="0"/>
              <a:t>the same approval process for courses outside of </a:t>
            </a:r>
            <a:r>
              <a:rPr lang="en-US" sz="2800" dirty="0" smtClean="0"/>
              <a:t>	the </a:t>
            </a:r>
            <a:r>
              <a:rPr lang="en-US" sz="2800" dirty="0"/>
              <a:t>CRSD (ex. BYU Independent Study Interior Design)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5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Testing</a:t>
            </a:r>
          </a:p>
          <a:p>
            <a:r>
              <a:rPr lang="en-US" dirty="0" smtClean="0"/>
              <a:t>Dual Credit Opportunities</a:t>
            </a:r>
          </a:p>
          <a:p>
            <a:r>
              <a:rPr lang="en-US" dirty="0" smtClean="0"/>
              <a:t>Scholarship Information</a:t>
            </a:r>
          </a:p>
          <a:p>
            <a:r>
              <a:rPr lang="en-US" dirty="0" smtClean="0"/>
              <a:t>GPA &amp; Class Rank</a:t>
            </a:r>
          </a:p>
          <a:p>
            <a:r>
              <a:rPr lang="en-US" dirty="0" smtClean="0"/>
              <a:t>Career Cruising</a:t>
            </a:r>
          </a:p>
          <a:p>
            <a:r>
              <a:rPr lang="en-US" dirty="0" smtClean="0"/>
              <a:t>Guidance &amp; Counseling Website</a:t>
            </a:r>
          </a:p>
          <a:p>
            <a:r>
              <a:rPr lang="en-US" dirty="0" smtClean="0"/>
              <a:t>CRSD Program of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Information: demographic information, college/training program choices, proposed areas of study, career goals, cumulative GPA, class rank</a:t>
            </a:r>
          </a:p>
          <a:p>
            <a:r>
              <a:rPr lang="en-US" dirty="0" smtClean="0"/>
              <a:t>List of current classes; test scores (SAT, ACT)</a:t>
            </a:r>
          </a:p>
          <a:p>
            <a:r>
              <a:rPr lang="en-US" dirty="0" smtClean="0"/>
              <a:t>School Activities: list of each activity and years of participation; include leadership positions and accomplishments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20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Information-continued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Activities: list of activities, hours volunteered, years of participation</a:t>
            </a:r>
          </a:p>
          <a:p>
            <a:r>
              <a:rPr lang="en-US" dirty="0" smtClean="0"/>
              <a:t>Work Experience: list of jobs, hours worked, years of work</a:t>
            </a:r>
          </a:p>
          <a:p>
            <a:r>
              <a:rPr lang="en-US" dirty="0" smtClean="0"/>
              <a:t>Recognition and awards: list all awards, such as Student of the Month (and year of award)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30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Information-continued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 a Budget</a:t>
            </a:r>
          </a:p>
          <a:p>
            <a:r>
              <a:rPr lang="en-US" dirty="0" smtClean="0"/>
              <a:t>School name and a list all costs</a:t>
            </a:r>
          </a:p>
          <a:p>
            <a:r>
              <a:rPr lang="en-US" dirty="0" smtClean="0"/>
              <a:t>Resources: List your savings, expected scholarships, parent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64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GPA &amp; Class Rank Calculation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A=4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B=3</a:t>
            </a:r>
          </a:p>
          <a:p>
            <a:r>
              <a:rPr lang="en-US" dirty="0">
                <a:solidFill>
                  <a:srgbClr val="002060"/>
                </a:solidFill>
              </a:rPr>
              <a:t>C=2</a:t>
            </a:r>
          </a:p>
          <a:p>
            <a:r>
              <a:rPr lang="en-US" dirty="0">
                <a:solidFill>
                  <a:srgbClr val="002060"/>
                </a:solidFill>
              </a:rPr>
              <a:t>D=1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F=0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Weighted courses: Plus 1 point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Physics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Chemistry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Trig and higher math (calculus)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AP English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College English</a:t>
            </a:r>
          </a:p>
        </p:txBody>
      </p:sp>
    </p:spTree>
    <p:extLst>
      <p:ext uri="{BB962C8B-B14F-4D97-AF65-F5344CB8AC3E}">
        <p14:creationId xmlns:p14="http://schemas.microsoft.com/office/powerpoint/2010/main" val="987372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Valedictorian-Salutatorian-Graduation Honors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Determined after the 8</a:t>
            </a:r>
            <a:r>
              <a:rPr lang="en-US" baseline="30000" dirty="0" smtClean="0"/>
              <a:t>th</a:t>
            </a:r>
            <a:r>
              <a:rPr lang="en-US" dirty="0" smtClean="0"/>
              <a:t> semester</a:t>
            </a:r>
          </a:p>
          <a:p>
            <a:r>
              <a:rPr lang="en-US" dirty="0" smtClean="0"/>
              <a:t>Based upon cumulative GPA</a:t>
            </a:r>
          </a:p>
          <a:p>
            <a:r>
              <a:rPr lang="en-US" dirty="0" smtClean="0"/>
              <a:t>Honors: Cumulative GPA of 3.7 or higher (wear Honor cords at graduation)</a:t>
            </a:r>
          </a:p>
          <a:p>
            <a:r>
              <a:rPr lang="en-US" dirty="0" smtClean="0"/>
              <a:t>National Honor Society (wear  gold stole)</a:t>
            </a:r>
            <a:endParaRPr lang="en-US" dirty="0"/>
          </a:p>
        </p:txBody>
      </p:sp>
      <p:pic>
        <p:nvPicPr>
          <p:cNvPr id="4098" name="Picture 2" descr="C:\Users\jlorence\AppData\Local\Microsoft\Windows\Temporary Internet Files\Content.IE5\U5S8XJZ0\MP90040112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2457450" cy="196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980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Cruising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www.careercruising.com</a:t>
            </a:r>
            <a:endParaRPr lang="en-US" dirty="0" smtClean="0"/>
          </a:p>
          <a:p>
            <a:r>
              <a:rPr lang="en-US" dirty="0" smtClean="0"/>
              <a:t>Username: </a:t>
            </a:r>
            <a:r>
              <a:rPr lang="en-US" dirty="0" err="1" smtClean="0"/>
              <a:t>crsd</a:t>
            </a:r>
            <a:r>
              <a:rPr lang="en-US" dirty="0" smtClean="0"/>
              <a:t>-student</a:t>
            </a:r>
          </a:p>
          <a:p>
            <a:r>
              <a:rPr lang="en-US" dirty="0" smtClean="0"/>
              <a:t>Password: student1</a:t>
            </a:r>
            <a:endParaRPr lang="en-US" dirty="0"/>
          </a:p>
        </p:txBody>
      </p:sp>
      <p:pic>
        <p:nvPicPr>
          <p:cNvPr id="2050" name="Picture 2" descr="C:\Users\jlorence\AppData\Local\Microsoft\Windows\Temporary Internet Files\Content.IE5\U5S8XJZ0\MP90039926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3429000"/>
            <a:ext cx="39020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070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Guidance &amp; Counseling Website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Scholarships </a:t>
            </a:r>
            <a:r>
              <a:rPr lang="en-US" dirty="0"/>
              <a:t>by grade level</a:t>
            </a:r>
          </a:p>
          <a:p>
            <a:pPr lvl="0"/>
            <a:r>
              <a:rPr lang="en-US" dirty="0"/>
              <a:t>Summer programs</a:t>
            </a:r>
          </a:p>
          <a:p>
            <a:pPr lvl="0"/>
            <a:r>
              <a:rPr lang="en-US" dirty="0"/>
              <a:t>Summer jobs</a:t>
            </a:r>
          </a:p>
          <a:p>
            <a:pPr lvl="0"/>
            <a:r>
              <a:rPr lang="en-US" dirty="0"/>
              <a:t>SAT/ACT testing information</a:t>
            </a:r>
          </a:p>
          <a:p>
            <a:pPr lvl="0"/>
            <a:r>
              <a:rPr lang="en-US" dirty="0"/>
              <a:t>A variety of sources of information to help students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u="sng" dirty="0">
                <a:hlinkClick r:id="rId2"/>
              </a:rPr>
              <a:t>www.crsd.us</a:t>
            </a:r>
            <a:endParaRPr lang="en-US" dirty="0"/>
          </a:p>
          <a:p>
            <a:r>
              <a:rPr lang="en-US" dirty="0"/>
              <a:t>Under Departments-Guidance &amp; Counseling tab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Check it out often!!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74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of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document with extensive information about the Copper River School District’s course offerings, schedule changes, withdrawing from a class, non-district courses, Honor Roll, and more.</a:t>
            </a:r>
          </a:p>
          <a:p>
            <a:r>
              <a:rPr lang="en-US" dirty="0" smtClean="0">
                <a:hlinkClick r:id="rId2"/>
              </a:rPr>
              <a:t>www.crsd.us</a:t>
            </a:r>
            <a:r>
              <a:rPr lang="en-US" dirty="0" smtClean="0"/>
              <a:t>; click on Students &amp; Parents tab; in the lower left-hand corner under Other Links=Program of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0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life beyond…..My goal is to help you, and  your student, be prepared.</a:t>
            </a:r>
          </a:p>
          <a:p>
            <a:r>
              <a:rPr lang="en-US" dirty="0" smtClean="0"/>
              <a:t>Thank you for coming tonight!</a:t>
            </a:r>
            <a:endParaRPr lang="en-US" dirty="0"/>
          </a:p>
        </p:txBody>
      </p:sp>
      <p:pic>
        <p:nvPicPr>
          <p:cNvPr id="7170" name="Picture 2" descr="C:\Users\jlorence\AppData\Local\Microsoft\Windows\Temporary Internet Files\Content.IE5\U5S8XJZ0\MP9004225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09548"/>
            <a:ext cx="4495800" cy="30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4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057399"/>
          </a:xfrm>
        </p:spPr>
        <p:txBody>
          <a:bodyPr/>
          <a:lstStyle/>
          <a:p>
            <a:r>
              <a:rPr lang="en-US" dirty="0" smtClean="0"/>
              <a:t>Alaska Performance Scholarship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How can I qualify?</a:t>
            </a:r>
            <a:endParaRPr lang="en-US" dirty="0"/>
          </a:p>
        </p:txBody>
      </p:sp>
      <p:pic>
        <p:nvPicPr>
          <p:cNvPr id="3074" name="Picture 2" descr="C:\Users\jlorence\AppData\Local\Microsoft\Windows\Temporary Internet Files\Content.IE5\PV83DBJB\MP90036259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2538413"/>
            <a:ext cx="36576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7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Coursework + Grades + Scores + FAFSA=$$$ to be used for college or training in Alaska</a:t>
            </a:r>
          </a:p>
          <a:p>
            <a:r>
              <a:rPr lang="en-US" dirty="0" smtClean="0"/>
              <a:t>A Career/Technical Award can be earned with a qualifying </a:t>
            </a:r>
            <a:r>
              <a:rPr lang="en-US" dirty="0" err="1" smtClean="0"/>
              <a:t>WorkKeys</a:t>
            </a:r>
            <a:r>
              <a:rPr lang="en-US" dirty="0" smtClean="0"/>
              <a:t> score instead of ACT/SAT scores</a:t>
            </a:r>
            <a:endParaRPr lang="en-US" dirty="0"/>
          </a:p>
        </p:txBody>
      </p:sp>
      <p:pic>
        <p:nvPicPr>
          <p:cNvPr id="1027" name="Picture 3" descr="C:\Users\jlorence\AppData\Local\Microsoft\Windows\Temporary Internet Files\Content.IE5\PV83DBJB\MC90028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1802282" cy="170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82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qualify?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APS Level 1</a:t>
            </a:r>
          </a:p>
          <a:p>
            <a:r>
              <a:rPr lang="en-US" dirty="0" smtClean="0"/>
              <a:t>APS Level 2</a:t>
            </a:r>
          </a:p>
          <a:p>
            <a:r>
              <a:rPr lang="en-US" dirty="0" smtClean="0"/>
              <a:t>APS Level 3</a:t>
            </a:r>
          </a:p>
          <a:p>
            <a:endParaRPr lang="en-US" dirty="0"/>
          </a:p>
          <a:p>
            <a:r>
              <a:rPr lang="en-US" dirty="0" smtClean="0"/>
              <a:t>See Hand Out: Curriculum-GPA-Test Score Requirements</a:t>
            </a:r>
          </a:p>
        </p:txBody>
      </p:sp>
    </p:spTree>
    <p:extLst>
      <p:ext uri="{BB962C8B-B14F-4D97-AF65-F5344CB8AC3E}">
        <p14:creationId xmlns:p14="http://schemas.microsoft.com/office/powerpoint/2010/main" val="301708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 Social Studies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Art History &amp;  Appreciation</a:t>
            </a:r>
          </a:p>
          <a:p>
            <a:r>
              <a:rPr lang="en-US" sz="2400" dirty="0" smtClean="0"/>
              <a:t>Anthropology I and II</a:t>
            </a:r>
          </a:p>
          <a:p>
            <a:r>
              <a:rPr lang="en-US" sz="2400" dirty="0" smtClean="0"/>
              <a:t>Archeology: Detectives of the Past</a:t>
            </a:r>
          </a:p>
          <a:p>
            <a:r>
              <a:rPr lang="en-US" sz="2400" dirty="0" smtClean="0"/>
              <a:t>International Business</a:t>
            </a:r>
          </a:p>
          <a:p>
            <a:r>
              <a:rPr lang="en-US" sz="2400" dirty="0" smtClean="0"/>
              <a:t>Law &amp; Order</a:t>
            </a:r>
          </a:p>
          <a:p>
            <a:r>
              <a:rPr lang="en-US" sz="2400" dirty="0" smtClean="0"/>
              <a:t>Intro to Philosophy</a:t>
            </a:r>
          </a:p>
          <a:p>
            <a:r>
              <a:rPr lang="en-US" sz="2400" dirty="0" smtClean="0"/>
              <a:t>Personal Psychology I and II</a:t>
            </a:r>
          </a:p>
          <a:p>
            <a:r>
              <a:rPr lang="en-US" sz="2400" dirty="0" smtClean="0"/>
              <a:t>Social Problems: A World in Crisis</a:t>
            </a:r>
          </a:p>
          <a:p>
            <a:r>
              <a:rPr lang="en-US" sz="2400" dirty="0" smtClean="0"/>
              <a:t>Social Problems II</a:t>
            </a:r>
          </a:p>
          <a:p>
            <a:r>
              <a:rPr lang="en-US" sz="2400" dirty="0" smtClean="0"/>
              <a:t>Sociology I and II</a:t>
            </a:r>
          </a:p>
          <a:p>
            <a:r>
              <a:rPr lang="en-US" sz="2400" dirty="0" smtClean="0"/>
              <a:t>World Religions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5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easy; You fill out the Free Application For Federal Student Aid (</a:t>
            </a:r>
            <a:r>
              <a:rPr lang="en-US" i="1" dirty="0" smtClean="0">
                <a:hlinkClick r:id="rId2"/>
              </a:rPr>
              <a:t>www.</a:t>
            </a:r>
            <a:r>
              <a:rPr lang="en-US" b="1" i="1" dirty="0" smtClean="0">
                <a:hlinkClick r:id="rId2"/>
              </a:rPr>
              <a:t>fafsa</a:t>
            </a:r>
            <a:r>
              <a:rPr lang="en-US" i="1" dirty="0" smtClean="0">
                <a:hlinkClick r:id="rId2"/>
              </a:rPr>
              <a:t>.ed.gov/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When do I do this?  As soon as possible after January 1 of your senior year.</a:t>
            </a:r>
          </a:p>
        </p:txBody>
      </p:sp>
      <p:pic>
        <p:nvPicPr>
          <p:cNvPr id="2050" name="Picture 2" descr="C:\Users\jlorence\AppData\Local\Microsoft\Windows\Temporary Internet Files\Content.IE5\GBQ8AMXN\MP90039946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4022"/>
            <a:ext cx="2203450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64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track my APS?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in to the </a:t>
            </a:r>
            <a:r>
              <a:rPr lang="en-US" dirty="0" smtClean="0">
                <a:hlinkClick r:id="rId2"/>
              </a:rPr>
              <a:t>Alaska Student Aid Portal (ASAP)</a:t>
            </a:r>
            <a:r>
              <a:rPr lang="en-US" dirty="0" smtClean="0"/>
              <a:t> to verify that ACPE has received your data.</a:t>
            </a:r>
          </a:p>
          <a:p>
            <a:r>
              <a:rPr lang="en-US" dirty="0" smtClean="0"/>
              <a:t>ACPE=Alaska Commission on Postsecondary Education (www.acpe.alaska.gov)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24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APS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http://acpe.alaska.gov/STUDENT-PARENT/Grants_Scholarships/Alaska_Performance_Scholarship.aspx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781</Words>
  <Application>Microsoft Office PowerPoint</Application>
  <PresentationFormat>On-screen Show (4:3)</PresentationFormat>
  <Paragraphs>152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Our Topics Tonight</vt:lpstr>
      <vt:lpstr>Topics (continued)</vt:lpstr>
      <vt:lpstr>Alaska Performance Scholarship</vt:lpstr>
      <vt:lpstr>What is it?</vt:lpstr>
      <vt:lpstr>How do I qualify?</vt:lpstr>
      <vt:lpstr>Plato Social Studies Options</vt:lpstr>
      <vt:lpstr>How do I apply?</vt:lpstr>
      <vt:lpstr>How can I track my APS?</vt:lpstr>
      <vt:lpstr>For further APS information:</vt:lpstr>
      <vt:lpstr>ACPE</vt:lpstr>
      <vt:lpstr>Alaska Teacher Loan/Scholarship</vt:lpstr>
      <vt:lpstr>Winn-Brindle Memorial  Education Loan</vt:lpstr>
      <vt:lpstr>TEACH Grant</vt:lpstr>
      <vt:lpstr>WUE</vt:lpstr>
      <vt:lpstr>UA SCHOLARS PROGRAM </vt:lpstr>
      <vt:lpstr>UA Scholars Tie-Breaking Process</vt:lpstr>
      <vt:lpstr>CRSD Graduation Requirements </vt:lpstr>
      <vt:lpstr>College Testing</vt:lpstr>
      <vt:lpstr>Dual Credit Opportunities</vt:lpstr>
      <vt:lpstr>Scholarship Information</vt:lpstr>
      <vt:lpstr>Scholarship Information-continued</vt:lpstr>
      <vt:lpstr>Scholarship Information-continued</vt:lpstr>
      <vt:lpstr>GPA &amp; Class Rank Calculation </vt:lpstr>
      <vt:lpstr>Valedictorian-Salutatorian-Graduation Honors</vt:lpstr>
      <vt:lpstr>Career Cruising</vt:lpstr>
      <vt:lpstr>Guidance &amp; Counseling Website </vt:lpstr>
      <vt:lpstr>Program of Studies</vt:lpstr>
      <vt:lpstr>Graduation…..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 Performance Scholarship</dc:title>
  <dc:creator>jlorence</dc:creator>
  <cp:lastModifiedBy>jlorence</cp:lastModifiedBy>
  <cp:revision>58</cp:revision>
  <dcterms:created xsi:type="dcterms:W3CDTF">2013-03-16T04:31:40Z</dcterms:created>
  <dcterms:modified xsi:type="dcterms:W3CDTF">2013-03-29T17:51:52Z</dcterms:modified>
</cp:coreProperties>
</file>